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9"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08DD13-F85D-4431-A9DD-E9A2CEC3D836}" type="datetimeFigureOut">
              <a:rPr lang="en-US" smtClean="0"/>
              <a:t>7/29/2016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2B2966-E31F-479A-A189-2131C21D3A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08DD13-F85D-4431-A9DD-E9A2CEC3D836}"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08DD13-F85D-4431-A9DD-E9A2CEC3D836}"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08DD13-F85D-4431-A9DD-E9A2CEC3D836}"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08DD13-F85D-4431-A9DD-E9A2CEC3D836}"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B2966-E31F-479A-A189-2131C21D3A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08DD13-F85D-4431-A9DD-E9A2CEC3D836}"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08DD13-F85D-4431-A9DD-E9A2CEC3D836}" type="datetimeFigureOut">
              <a:rPr lang="en-US" smtClean="0"/>
              <a:t>7/29/2016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08DD13-F85D-4431-A9DD-E9A2CEC3D836}" type="datetimeFigureOut">
              <a:rPr lang="en-US" smtClean="0"/>
              <a:t>7/29/2016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8DD13-F85D-4431-A9DD-E9A2CEC3D836}" type="datetimeFigureOut">
              <a:rPr lang="en-US" smtClean="0"/>
              <a:t>7/29/2016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08DD13-F85D-4431-A9DD-E9A2CEC3D836}"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B2966-E31F-479A-A189-2131C21D3A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08DD13-F85D-4431-A9DD-E9A2CEC3D836}"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2B2966-E31F-479A-A189-2131C21D3A3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08DD13-F85D-4431-A9DD-E9A2CEC3D836}" type="datetimeFigureOut">
              <a:rPr lang="en-US" smtClean="0"/>
              <a:t>7/29/2016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2B2966-E31F-479A-A189-2131C21D3A3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ationalgeographic.com/xpeditions/standards/14/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arsitytutors.com/earlyamerica/pages-pas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pi.state.nc.us/docs/curriculum/socialstudies/scos/unpacking/4th.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ps.gov/nr/publications/bulletins/nrb16a/nrb16a_II.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nps.gov/nr/publications/bulletins/nrb16a/nrb16a_II.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pi.state.nc.us/docs/curriculum/socialstudies/scos/unpacking/4th.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a:t>
            </a:r>
            <a:r>
              <a:rPr lang="en-US" baseline="30000" dirty="0" smtClean="0"/>
              <a:t>th</a:t>
            </a:r>
            <a:r>
              <a:rPr lang="en-US" dirty="0" smtClean="0"/>
              <a:t> Grade Social Studies</a:t>
            </a:r>
            <a:endParaRPr lang="en-US" dirty="0"/>
          </a:p>
        </p:txBody>
      </p:sp>
      <p:sp>
        <p:nvSpPr>
          <p:cNvPr id="3" name="Subtitle 2"/>
          <p:cNvSpPr>
            <a:spLocks noGrp="1"/>
          </p:cNvSpPr>
          <p:nvPr>
            <p:ph type="subTitle" idx="1"/>
          </p:nvPr>
        </p:nvSpPr>
        <p:spPr/>
        <p:txBody>
          <a:bodyPr/>
          <a:lstStyle/>
          <a:p>
            <a:r>
              <a:rPr lang="en-US" dirty="0" smtClean="0"/>
              <a:t>Yu </a:t>
            </a:r>
            <a:r>
              <a:rPr lang="en-US" dirty="0" err="1" smtClean="0"/>
              <a:t>Laoshi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2">
                    <a:lumMod val="75000"/>
                  </a:schemeClr>
                </a:solidFill>
              </a:rPr>
              <a:t>4.G.1.3 Exemplify the interactions of various peoples, places and cultures in terms of adaptation and modification of the environment. </a:t>
            </a:r>
            <a:endParaRPr lang="en-US" sz="1800" dirty="0"/>
          </a:p>
        </p:txBody>
      </p:sp>
      <p:sp>
        <p:nvSpPr>
          <p:cNvPr id="3" name="Content Placeholder 2"/>
          <p:cNvSpPr>
            <a:spLocks noGrp="1"/>
          </p:cNvSpPr>
          <p:nvPr>
            <p:ph idx="1"/>
          </p:nvPr>
        </p:nvSpPr>
        <p:spPr/>
        <p:txBody>
          <a:bodyPr>
            <a:normAutofit fontScale="85000" lnSpcReduction="20000"/>
          </a:bodyPr>
          <a:lstStyle/>
          <a:p>
            <a:r>
              <a:rPr lang="en-US" dirty="0" smtClean="0"/>
              <a:t>Reasons why people have adapted to and modified their environment.</a:t>
            </a:r>
          </a:p>
          <a:p>
            <a:endParaRPr lang="en-US" dirty="0"/>
          </a:p>
          <a:p>
            <a:r>
              <a:rPr lang="en-US" dirty="0" smtClean="0"/>
              <a:t>For example: American Indians use stone axes and fire to remove brush and timber as a means to clear farmland. They stripped the bark (a process as known as girdling) from larger trees so they sprouted no leaves and eventually died. </a:t>
            </a:r>
          </a:p>
          <a:p>
            <a:endParaRPr lang="en-US" dirty="0"/>
          </a:p>
          <a:p>
            <a:r>
              <a:rPr lang="en-US" dirty="0" smtClean="0"/>
              <a:t>For example: Europeans cut lumber in order to build ships, houses and provide firewood. Agricultural clearing for the various forest industries have the overall effect of reducing the forests and altering drainage patterns along major rivers. For example: Africans reshaped southern swamps into places of sustenance, refuge, and freedom (Dismal Swamp)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Note: Human adaptation to and modification of physical systems are influenced by the geographic context in which people live, their understanding of that context, and their technological ability and inclination to modify the physical environment. </a:t>
            </a:r>
            <a:r>
              <a:rPr lang="en-US" dirty="0" smtClean="0">
                <a:hlinkClick r:id="rId2"/>
              </a:rPr>
              <a:t>http://www.nationalgeographic.com/xpeditions/standards/14/index.html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4.G.1.4 Explain the impact of technology (communication, transportation, inventions, etc.) on North Carolina’s citizens, past and present.</a:t>
            </a:r>
            <a:endParaRPr lang="en-US" sz="2800" dirty="0"/>
          </a:p>
        </p:txBody>
      </p:sp>
      <p:sp>
        <p:nvSpPr>
          <p:cNvPr id="3" name="Content Placeholder 2"/>
          <p:cNvSpPr>
            <a:spLocks noGrp="1"/>
          </p:cNvSpPr>
          <p:nvPr>
            <p:ph idx="1"/>
          </p:nvPr>
        </p:nvSpPr>
        <p:spPr/>
        <p:txBody>
          <a:bodyPr>
            <a:normAutofit/>
          </a:bodyPr>
          <a:lstStyle/>
          <a:p>
            <a:r>
              <a:rPr lang="en-US" dirty="0" smtClean="0"/>
              <a:t>Need to understand: </a:t>
            </a:r>
          </a:p>
          <a:p>
            <a:pPr>
              <a:buNone/>
            </a:pPr>
            <a:r>
              <a:rPr lang="en-US" dirty="0"/>
              <a:t>	</a:t>
            </a:r>
            <a:r>
              <a:rPr lang="en-US" dirty="0" smtClean="0"/>
              <a:t> </a:t>
            </a:r>
            <a:r>
              <a:rPr lang="en-US" b="1" dirty="0" smtClean="0"/>
              <a:t>Technology</a:t>
            </a:r>
            <a:r>
              <a:rPr lang="en-US" dirty="0" smtClean="0"/>
              <a:t> may contribute to the social and economic growth and development of a state.  </a:t>
            </a:r>
            <a:r>
              <a:rPr lang="en-US" b="1" dirty="0" smtClean="0"/>
              <a:t>Technological</a:t>
            </a:r>
            <a:r>
              <a:rPr lang="en-US" dirty="0" smtClean="0"/>
              <a:t> innovation and change transform economies, societies, and military systems. </a:t>
            </a:r>
          </a:p>
          <a:p>
            <a:pPr>
              <a:buNone/>
            </a:pPr>
            <a:r>
              <a:rPr lang="en-US" dirty="0"/>
              <a:t>	</a:t>
            </a:r>
            <a:r>
              <a:rPr lang="en-US" dirty="0" smtClean="0"/>
              <a:t> The pursuit of new innovations may result in economic and technological competition between regions.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4.G.1.4 Explain the impact of technology (communication, transportation, inventions, etc.) on North Carolina’s citizens, past and present.</a:t>
            </a:r>
            <a:endParaRPr lang="en-US" sz="2800" dirty="0"/>
          </a:p>
        </p:txBody>
      </p:sp>
      <p:sp>
        <p:nvSpPr>
          <p:cNvPr id="3" name="Content Placeholder 2"/>
          <p:cNvSpPr>
            <a:spLocks noGrp="1"/>
          </p:cNvSpPr>
          <p:nvPr>
            <p:ph idx="1"/>
          </p:nvPr>
        </p:nvSpPr>
        <p:spPr/>
        <p:txBody>
          <a:bodyPr>
            <a:normAutofit/>
          </a:bodyPr>
          <a:lstStyle/>
          <a:p>
            <a:pPr>
              <a:buNone/>
            </a:pPr>
            <a:r>
              <a:rPr lang="en-US" dirty="0" smtClean="0"/>
              <a:t>Need to  know: </a:t>
            </a:r>
          </a:p>
          <a:p>
            <a:pPr>
              <a:buNone/>
            </a:pPr>
            <a:r>
              <a:rPr lang="en-US" dirty="0" smtClean="0"/>
              <a:t> Ways in which North Carolina has benefited from and been negatively impacted by changing technologies over time.</a:t>
            </a:r>
          </a:p>
          <a:p>
            <a:pPr>
              <a:buNone/>
            </a:pPr>
            <a:r>
              <a:rPr lang="en-US" dirty="0" smtClean="0"/>
              <a:t>  Ways changes in technology have afforded citizens greater national and global awareness.. For Example: </a:t>
            </a:r>
            <a:r>
              <a:rPr lang="en-US" dirty="0" smtClean="0">
                <a:hlinkClick r:id="rId2"/>
              </a:rPr>
              <a:t>Trace the development of communication from the colonial era written word to the internet.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4.G.1.4 Explain the impact of technology (communication, transportation, inventions, etc.) on North Carolina’s citizens, past and present.</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Technology has advanced in recent decades and is constantly changing the physical and social environment of North Carolina.</a:t>
            </a:r>
          </a:p>
          <a:p>
            <a:pPr>
              <a:buNone/>
            </a:pPr>
            <a:r>
              <a:rPr lang="en-US" dirty="0" smtClean="0"/>
              <a:t>	</a:t>
            </a:r>
          </a:p>
          <a:p>
            <a:pPr>
              <a:buNone/>
            </a:pPr>
            <a:r>
              <a:rPr lang="en-US" dirty="0"/>
              <a:t>	</a:t>
            </a:r>
            <a:r>
              <a:rPr lang="en-US" dirty="0" smtClean="0"/>
              <a:t>For example: Advances in technology have given citizens better health care with digital imagery. Airports have provided a more intensive security approach through technology. Air controls and other transportation systems have been improved with advanced technology.</a:t>
            </a:r>
          </a:p>
          <a:p>
            <a:pPr>
              <a:buNone/>
            </a:pPr>
            <a:endParaRPr lang="en-US" dirty="0"/>
          </a:p>
          <a:p>
            <a:pPr>
              <a:buNone/>
            </a:pPr>
            <a:r>
              <a:rPr lang="en-US" dirty="0" smtClean="0"/>
              <a:t> Key Terminology: </a:t>
            </a:r>
          </a:p>
          <a:p>
            <a:pPr>
              <a:buNone/>
            </a:pPr>
            <a:r>
              <a:rPr lang="en-US" dirty="0" smtClean="0"/>
              <a:t> </a:t>
            </a:r>
            <a:r>
              <a:rPr lang="en-US" b="1" dirty="0" smtClean="0">
                <a:solidFill>
                  <a:schemeClr val="tx2">
                    <a:lumMod val="75000"/>
                  </a:schemeClr>
                </a:solidFill>
              </a:rPr>
              <a:t>Globalization</a:t>
            </a:r>
            <a:r>
              <a:rPr lang="en-US" dirty="0" smtClean="0"/>
              <a:t>- a process by which regional economies, societies, and cultures have become integrated through a global network of communication, transportation, and trade.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Essential Standard: 4.H.1 Analyze the chronology of key historical events in North Carolina history. </a:t>
            </a:r>
            <a:endParaRPr lang="en-US" sz="2800" dirty="0"/>
          </a:p>
        </p:txBody>
      </p:sp>
      <p:sp>
        <p:nvSpPr>
          <p:cNvPr id="3" name="Content Placeholder 2"/>
          <p:cNvSpPr>
            <a:spLocks noGrp="1"/>
          </p:cNvSpPr>
          <p:nvPr>
            <p:ph idx="1"/>
          </p:nvPr>
        </p:nvSpPr>
        <p:spPr/>
        <p:txBody>
          <a:bodyPr/>
          <a:lstStyle/>
          <a:p>
            <a:r>
              <a:rPr lang="en-US" dirty="0" smtClean="0"/>
              <a:t>Concept(s): Movement, Change, Colonialism, Cultural Diffusion, Conflict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4.H.1.1 Summarize the change in cultures, everyday life and status of indigenous American Indian groups in NC before and after European exploration.</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To understand: </a:t>
            </a:r>
          </a:p>
          <a:p>
            <a:pPr>
              <a:buNone/>
            </a:pPr>
            <a:r>
              <a:rPr lang="en-US" dirty="0"/>
              <a:t>	</a:t>
            </a:r>
            <a:r>
              <a:rPr lang="en-US" dirty="0" smtClean="0"/>
              <a:t> When new groups move into an area, existing groups may experience change. </a:t>
            </a:r>
          </a:p>
          <a:p>
            <a:pPr>
              <a:buNone/>
            </a:pPr>
            <a:r>
              <a:rPr lang="en-US" dirty="0"/>
              <a:t>	</a:t>
            </a:r>
            <a:r>
              <a:rPr lang="en-US" dirty="0" smtClean="0"/>
              <a:t> Interactions between indigenous and migrant groups often result in cultural transformation. The student will know: </a:t>
            </a:r>
          </a:p>
          <a:p>
            <a:pPr>
              <a:buNone/>
            </a:pPr>
            <a:r>
              <a:rPr lang="en-US" dirty="0"/>
              <a:t>	</a:t>
            </a:r>
            <a:r>
              <a:rPr lang="en-US" dirty="0" smtClean="0"/>
              <a:t> The types of government, language, food, shelter, and cultural traditions of various American Indian groups (e.g. Algonquian, Iroquois, Siouan, Tuscarora, </a:t>
            </a:r>
            <a:r>
              <a:rPr lang="en-US" dirty="0" err="1" smtClean="0"/>
              <a:t>Occaneechi</a:t>
            </a:r>
            <a:r>
              <a:rPr lang="en-US" dirty="0" smtClean="0"/>
              <a:t>, </a:t>
            </a:r>
            <a:r>
              <a:rPr lang="en-US" dirty="0" err="1" smtClean="0"/>
              <a:t>Tutelo</a:t>
            </a:r>
            <a:r>
              <a:rPr lang="en-US" dirty="0" smtClean="0"/>
              <a:t>, the Waxhaw, Catawba and Cherokee).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4.H.1.1 Summarize the change in cultures, everyday life and status of indigenous American Indian groups in NC before and after European exploration.</a:t>
            </a:r>
            <a:endParaRPr lang="en-US" sz="2800" dirty="0"/>
          </a:p>
        </p:txBody>
      </p:sp>
      <p:sp>
        <p:nvSpPr>
          <p:cNvPr id="3" name="Content Placeholder 2"/>
          <p:cNvSpPr>
            <a:spLocks noGrp="1"/>
          </p:cNvSpPr>
          <p:nvPr>
            <p:ph idx="1"/>
          </p:nvPr>
        </p:nvSpPr>
        <p:spPr/>
        <p:txBody>
          <a:bodyPr/>
          <a:lstStyle/>
          <a:p>
            <a:pPr>
              <a:buNone/>
            </a:pPr>
            <a:r>
              <a:rPr lang="en-US" dirty="0" smtClean="0"/>
              <a:t> How the culture, everyday life and status of American Indian groups changed after the arrival of Europeans. For example: American Indians were displaced as Europeans arrived and cleared land to build settlements.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4.H.1.2 Explain how and why North Carolina was established.</a:t>
            </a:r>
            <a:endParaRPr lang="en-US" sz="2800" dirty="0"/>
          </a:p>
        </p:txBody>
      </p:sp>
      <p:sp>
        <p:nvSpPr>
          <p:cNvPr id="3" name="Content Placeholder 2"/>
          <p:cNvSpPr>
            <a:spLocks noGrp="1"/>
          </p:cNvSpPr>
          <p:nvPr>
            <p:ph idx="1"/>
          </p:nvPr>
        </p:nvSpPr>
        <p:spPr/>
        <p:txBody>
          <a:bodyPr/>
          <a:lstStyle/>
          <a:p>
            <a:pPr>
              <a:buNone/>
            </a:pPr>
            <a:r>
              <a:rPr lang="en-US" dirty="0" smtClean="0"/>
              <a:t>To understand: </a:t>
            </a:r>
          </a:p>
          <a:p>
            <a:pPr>
              <a:buNone/>
            </a:pPr>
            <a:endParaRPr lang="en-US" dirty="0"/>
          </a:p>
          <a:p>
            <a:pPr>
              <a:buNone/>
            </a:pPr>
            <a:r>
              <a:rPr lang="en-US" dirty="0" smtClean="0"/>
              <a:t> Colonies may be established for political, social, or economic reasons.</a:t>
            </a:r>
          </a:p>
          <a:p>
            <a:pPr>
              <a:buNone/>
            </a:pPr>
            <a:r>
              <a:rPr lang="en-US" dirty="0" smtClean="0"/>
              <a:t> A nation’s desire for new opportunities for trade and the need for new areas of settlement may encourage the migration of people into different regions.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4.H.1.2 Explain how and why North Carolina was established.</a:t>
            </a:r>
            <a:endParaRPr lang="en-US" sz="2800" dirty="0"/>
          </a:p>
        </p:txBody>
      </p:sp>
      <p:sp>
        <p:nvSpPr>
          <p:cNvPr id="3" name="Content Placeholder 2"/>
          <p:cNvSpPr>
            <a:spLocks noGrp="1"/>
          </p:cNvSpPr>
          <p:nvPr>
            <p:ph idx="1"/>
          </p:nvPr>
        </p:nvSpPr>
        <p:spPr/>
        <p:txBody>
          <a:bodyPr>
            <a:normAutofit/>
          </a:bodyPr>
          <a:lstStyle/>
          <a:p>
            <a:pPr>
              <a:buNone/>
            </a:pPr>
            <a:r>
              <a:rPr lang="en-US" dirty="0" smtClean="0"/>
              <a:t>The student will know: </a:t>
            </a:r>
          </a:p>
          <a:p>
            <a:pPr>
              <a:buNone/>
            </a:pPr>
            <a:r>
              <a:rPr lang="en-US" dirty="0" smtClean="0"/>
              <a:t> The English monarchy sponsored attempts at colonization along the North Carolina coast (Roanoke Island and The Lost Colony). </a:t>
            </a:r>
          </a:p>
          <a:p>
            <a:pPr>
              <a:buNone/>
            </a:pPr>
            <a:r>
              <a:rPr lang="en-US" dirty="0" smtClean="0"/>
              <a:t> The contributions of key individuals to the establishment of North Carolina (e.g., Sir Walter Raleigh, Queen Elizabeth, John White, Ralph Lane, King Charles II, Lords Proprietors). </a:t>
            </a:r>
          </a:p>
          <a:p>
            <a:pPr>
              <a:buNone/>
            </a:pPr>
            <a:r>
              <a:rPr lang="en-US" dirty="0" smtClean="0"/>
              <a:t> How and why North Carolina began as a proprietary colony but later became a royal colony.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Geography and Environmental Literacy</a:t>
            </a:r>
            <a:endParaRPr lang="en-US" b="1" dirty="0"/>
          </a:p>
        </p:txBody>
      </p:sp>
      <p:sp>
        <p:nvSpPr>
          <p:cNvPr id="3" name="Content Placeholder 2"/>
          <p:cNvSpPr>
            <a:spLocks noGrp="1"/>
          </p:cNvSpPr>
          <p:nvPr>
            <p:ph idx="1"/>
          </p:nvPr>
        </p:nvSpPr>
        <p:spPr/>
        <p:txBody>
          <a:bodyPr/>
          <a:lstStyle/>
          <a:p>
            <a:r>
              <a:rPr lang="en-US" dirty="0" smtClean="0"/>
              <a:t>Essential Standard: </a:t>
            </a:r>
          </a:p>
          <a:p>
            <a:pPr>
              <a:buNone/>
            </a:pPr>
            <a:r>
              <a:rPr lang="en-US" dirty="0"/>
              <a:t>	</a:t>
            </a:r>
            <a:r>
              <a:rPr lang="en-US" dirty="0" smtClean="0"/>
              <a:t>4.G.1 Understand how human, environmental, and technological factors affect the growth and development of North Carolina. </a:t>
            </a:r>
          </a:p>
          <a:p>
            <a:pPr>
              <a:buNone/>
            </a:pPr>
            <a:endParaRPr lang="en-US" dirty="0"/>
          </a:p>
          <a:p>
            <a:pPr>
              <a:buNone/>
            </a:pPr>
            <a:r>
              <a:rPr lang="en-US" dirty="0" smtClean="0"/>
              <a:t>	Concept(s): Change, Transportation, Population, Communication, Natural Resources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4.H.1.2 Explain how and why North Carolina was established.</a:t>
            </a:r>
            <a:endParaRPr lang="en-US" sz="2800" dirty="0"/>
          </a:p>
        </p:txBody>
      </p:sp>
      <p:sp>
        <p:nvSpPr>
          <p:cNvPr id="3" name="Content Placeholder 2"/>
          <p:cNvSpPr>
            <a:spLocks noGrp="1"/>
          </p:cNvSpPr>
          <p:nvPr>
            <p:ph idx="1"/>
          </p:nvPr>
        </p:nvSpPr>
        <p:spPr/>
        <p:txBody>
          <a:bodyPr>
            <a:normAutofit/>
          </a:bodyPr>
          <a:lstStyle/>
          <a:p>
            <a:pPr>
              <a:buNone/>
            </a:pPr>
            <a:r>
              <a:rPr lang="en-US" dirty="0" smtClean="0"/>
              <a:t> The role of agriculture in encouraging settlement and expansion.</a:t>
            </a:r>
          </a:p>
          <a:p>
            <a:pPr>
              <a:buNone/>
            </a:pPr>
            <a:endParaRPr lang="en-US" dirty="0"/>
          </a:p>
          <a:p>
            <a:pPr>
              <a:buNone/>
            </a:pPr>
            <a:r>
              <a:rPr lang="en-US" dirty="0" smtClean="0"/>
              <a:t> Key Terminology:  Colony- A group of emigrants or their descendants who settle in a distant territory but remain subject to or closely associated with the parent country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4.H.1.3 Explain how people, events and developments brought about changes to communities in various regions of N.C. </a:t>
            </a:r>
            <a:endParaRPr lang="en-US" sz="31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To understand: </a:t>
            </a:r>
          </a:p>
          <a:p>
            <a:pPr>
              <a:buNone/>
            </a:pPr>
            <a:r>
              <a:rPr lang="en-US" dirty="0" smtClean="0"/>
              <a:t> The interaction of people and place will shape the economic, political and cultural development of a community. </a:t>
            </a:r>
          </a:p>
          <a:p>
            <a:pPr>
              <a:buNone/>
            </a:pPr>
            <a:r>
              <a:rPr lang="en-US" dirty="0" smtClean="0"/>
              <a:t> The influx of people from different cultural backgrounds often shapes the development of a community. </a:t>
            </a:r>
          </a:p>
          <a:p>
            <a:pPr>
              <a:buNone/>
            </a:pPr>
            <a:r>
              <a:rPr lang="en-US" dirty="0" smtClean="0"/>
              <a:t> Historical events can shape the economic, political, and cultural development of a community.</a:t>
            </a:r>
          </a:p>
          <a:p>
            <a:pPr>
              <a:buNone/>
            </a:pPr>
            <a:r>
              <a:rPr lang="en-US" dirty="0" smtClean="0"/>
              <a:t>  The development of infrastructure can change communities by encouraging social, political, and economic transformation.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4.H.1.3 Explain how people, events and developments brought about changes to communities in various regions of N.C. </a:t>
            </a:r>
            <a:endParaRPr lang="en-US" sz="3100" dirty="0"/>
          </a:p>
        </p:txBody>
      </p:sp>
      <p:sp>
        <p:nvSpPr>
          <p:cNvPr id="3" name="Content Placeholder 2"/>
          <p:cNvSpPr>
            <a:spLocks noGrp="1"/>
          </p:cNvSpPr>
          <p:nvPr>
            <p:ph idx="1"/>
          </p:nvPr>
        </p:nvSpPr>
        <p:spPr/>
        <p:txBody>
          <a:bodyPr>
            <a:normAutofit lnSpcReduction="10000"/>
          </a:bodyPr>
          <a:lstStyle/>
          <a:p>
            <a:pPr>
              <a:buNone/>
            </a:pPr>
            <a:r>
              <a:rPr lang="en-US" dirty="0" smtClean="0"/>
              <a:t>To know:</a:t>
            </a:r>
          </a:p>
          <a:p>
            <a:pPr>
              <a:buNone/>
            </a:pPr>
            <a:r>
              <a:rPr lang="en-US" dirty="0" smtClean="0"/>
              <a:t>  How and why the immigration of different ethnic and religious groups affected the economic, political and cultural development of North Carolina communities (e.g., Moravians in Salem, Scots-Irish in Appalachia, Quakers in Hertford, Freedmen in Wilmington). </a:t>
            </a:r>
          </a:p>
          <a:p>
            <a:pPr>
              <a:buNone/>
            </a:pPr>
            <a:r>
              <a:rPr lang="en-US" dirty="0" smtClean="0"/>
              <a:t> How individuals contributed to the development of North Carolina communities (e.g., Daniel Boone, Joel Lane, John Lawson, John Motley Morehead, William R. Davie and William Henry Singleton, and Winifred Marshall Gales).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4.H.1.3 Explain how people, events and developments brought about changes to communities in various regions of N.C. </a:t>
            </a:r>
            <a:endParaRPr lang="en-US" sz="31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How African slave labor contributed to the development and organization of plantation communities. </a:t>
            </a:r>
          </a:p>
          <a:p>
            <a:pPr>
              <a:buNone/>
            </a:pPr>
            <a:r>
              <a:rPr lang="en-US" dirty="0" smtClean="0"/>
              <a:t> How the development of infrastructure such as roads, canals, and railroads changed North Carolina communities. </a:t>
            </a:r>
          </a:p>
          <a:p>
            <a:pPr>
              <a:buNone/>
            </a:pPr>
            <a:r>
              <a:rPr lang="en-US" dirty="0" smtClean="0"/>
              <a:t> How national and international events impacted North Carolina communities. For example: The battle of Bentonville was the largest Civil War battle fought in North Carolina. This event impacted surrounding North Carolina communities in many ways. In Four Oaks, the Harper home became a field hospital for wounded Confederate soldiers.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4.H.1.3 Explain how people, events and developments brought about changes to communities in various regions of N.C. </a:t>
            </a:r>
            <a:endParaRPr lang="en-US" sz="3100" dirty="0"/>
          </a:p>
        </p:txBody>
      </p:sp>
      <p:sp>
        <p:nvSpPr>
          <p:cNvPr id="3" name="Content Placeholder 2"/>
          <p:cNvSpPr>
            <a:spLocks noGrp="1"/>
          </p:cNvSpPr>
          <p:nvPr>
            <p:ph idx="1"/>
          </p:nvPr>
        </p:nvSpPr>
        <p:spPr/>
        <p:txBody>
          <a:bodyPr>
            <a:normAutofit/>
          </a:bodyPr>
          <a:lstStyle/>
          <a:p>
            <a:pPr>
              <a:buNone/>
            </a:pPr>
            <a:r>
              <a:rPr lang="en-US" dirty="0" smtClean="0"/>
              <a:t>For example: During The Boston Tea Party colonists in Boston stopped British ships that were carrying tea from docking in the harbor. North Carolina’s coastal towns such as Wilmington and Edenton protested taxes on tea. In Wilmington colonists closed their port. In Edenton, a petition led by women not to drink tea or buy British clothes became known as the Edenton Tea Party.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Essential Standard: 4.H.2 Understand how notable structures, symbols, and place names are significant to North Carolina. </a:t>
            </a:r>
            <a:endParaRPr lang="en-US" sz="3100" b="1" dirty="0"/>
          </a:p>
        </p:txBody>
      </p:sp>
      <p:sp>
        <p:nvSpPr>
          <p:cNvPr id="3" name="Content Placeholder 2"/>
          <p:cNvSpPr>
            <a:spLocks noGrp="1"/>
          </p:cNvSpPr>
          <p:nvPr>
            <p:ph idx="1"/>
          </p:nvPr>
        </p:nvSpPr>
        <p:spPr/>
        <p:txBody>
          <a:bodyPr>
            <a:normAutofit/>
          </a:bodyPr>
          <a:lstStyle/>
          <a:p>
            <a:pPr>
              <a:buNone/>
            </a:pPr>
            <a:r>
              <a:rPr lang="en-US" dirty="0" smtClean="0"/>
              <a:t>4.H.2.1 Explain why important buildings, statues, monuments, and place names are associated with the state's history.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understand: </a:t>
            </a:r>
          </a:p>
          <a:p>
            <a:pPr>
              <a:buNone/>
            </a:pPr>
            <a:r>
              <a:rPr lang="en-US" dirty="0" smtClean="0"/>
              <a:t> Communities often use a variety of ways to honor the past contributions of people and commemorate significant historical events.</a:t>
            </a:r>
          </a:p>
          <a:p>
            <a:pPr>
              <a:buNone/>
            </a:pPr>
            <a:endParaRPr lang="en-US" dirty="0" smtClean="0"/>
          </a:p>
          <a:p>
            <a:pPr>
              <a:buNone/>
            </a:pPr>
            <a:r>
              <a:rPr lang="en-US" dirty="0" smtClean="0"/>
              <a:t>  A community’s values and biases are evidenced by what it chooses to memorialize.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understand: </a:t>
            </a:r>
          </a:p>
          <a:p>
            <a:pPr>
              <a:buNone/>
            </a:pPr>
            <a:r>
              <a:rPr lang="en-US" dirty="0" smtClean="0"/>
              <a:t> Communities often use a variety of ways to honor the past contributions of people and commemorate significant historical events.</a:t>
            </a:r>
          </a:p>
          <a:p>
            <a:pPr>
              <a:buNone/>
            </a:pPr>
            <a:endParaRPr lang="en-US" dirty="0" smtClean="0"/>
          </a:p>
          <a:p>
            <a:pPr>
              <a:buNone/>
            </a:pPr>
            <a:r>
              <a:rPr lang="en-US" dirty="0" smtClean="0"/>
              <a:t>  A community’s values and biases are evidenced by what it chooses to memorialize.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know: </a:t>
            </a:r>
          </a:p>
          <a:p>
            <a:pPr>
              <a:buNone/>
            </a:pPr>
            <a:r>
              <a:rPr lang="en-US" dirty="0" smtClean="0"/>
              <a:t> The historical significance of various public and private buildings in North Carolina. For example: The Federal Building, also known as the Century Post Office, is a historic building located on Fayetteville Street in Raleigh, North Carolina. It was the first Federal Government project in the South following the Civil War. The Federal Building is a public building and was listed on the National Register of Historic places in 1971 and is a Raleigh historic landmark.</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know: </a:t>
            </a:r>
          </a:p>
          <a:p>
            <a:pPr>
              <a:buNone/>
            </a:pPr>
            <a:r>
              <a:rPr lang="en-US" dirty="0" smtClean="0"/>
              <a:t> The historical significance of various statues in North Carolina. For example: The statue of the confederate soldier outside the Old State Capitol building is significant because it represents the confederacy and honors the lives of the southern men who fought for the Confederacy.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4.G.1.1 Summarize changes that have occurred in North Carolina since statehood (population growth, transportation, communication, landscape). </a:t>
            </a:r>
          </a:p>
          <a:p>
            <a:pPr>
              <a:buNone/>
            </a:pPr>
            <a:r>
              <a:rPr lang="en-US" dirty="0" smtClean="0"/>
              <a:t>		Examples of changes that have occurred in </a:t>
            </a:r>
            <a:r>
              <a:rPr lang="en-US" dirty="0" smtClean="0">
                <a:hlinkClick r:id="rId2"/>
              </a:rPr>
              <a:t>landscape, population, density, education, transportation and communication</a:t>
            </a:r>
            <a:r>
              <a:rPr lang="en-US" dirty="0" smtClean="0"/>
              <a:t> in North Carolina since becoming a state in 1789.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know: </a:t>
            </a:r>
          </a:p>
          <a:p>
            <a:pPr>
              <a:buNone/>
            </a:pPr>
            <a:r>
              <a:rPr lang="en-US" dirty="0" smtClean="0"/>
              <a:t> The historical significance of various monuments in North Carolina. For example: The Wright Brothers National Memorial located at Kitty Hawk serves to acknowledge where the “first flight” is believed to have taken place and honor the innovation of the first successful aircraft built by Orville and Wilbur Wright.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4.H.2.1 Explain why important buildings, statues, monuments, and place names are associated with the state's history. </a:t>
            </a:r>
            <a:endParaRPr lang="en-US" sz="2400" dirty="0"/>
          </a:p>
        </p:txBody>
      </p:sp>
      <p:sp>
        <p:nvSpPr>
          <p:cNvPr id="3" name="Content Placeholder 2"/>
          <p:cNvSpPr>
            <a:spLocks noGrp="1"/>
          </p:cNvSpPr>
          <p:nvPr>
            <p:ph idx="1"/>
          </p:nvPr>
        </p:nvSpPr>
        <p:spPr/>
        <p:txBody>
          <a:bodyPr>
            <a:normAutofit fontScale="92500"/>
          </a:bodyPr>
          <a:lstStyle/>
          <a:p>
            <a:pPr>
              <a:buNone/>
            </a:pPr>
            <a:r>
              <a:rPr lang="en-US" dirty="0" smtClean="0"/>
              <a:t>To know: </a:t>
            </a:r>
          </a:p>
          <a:p>
            <a:pPr>
              <a:buNone/>
            </a:pPr>
            <a:r>
              <a:rPr lang="en-US" dirty="0" smtClean="0"/>
              <a:t> The historical significance of various place names in North Carolina. For example: The capital city of Raleigh was named for Sir Walter Raleigh, an English aristocrat, who encouraged the settlement of North Carolina. </a:t>
            </a:r>
          </a:p>
          <a:p>
            <a:pPr>
              <a:buNone/>
            </a:pPr>
            <a:endParaRPr lang="en-US" dirty="0"/>
          </a:p>
          <a:p>
            <a:pPr>
              <a:buNone/>
            </a:pPr>
            <a:r>
              <a:rPr lang="en-US" dirty="0" smtClean="0"/>
              <a:t>Key Terminology:  Historical significance- the importance of an artifact to the history, architecture, archeology, engineering or culture of a community, State, or the nation. </a:t>
            </a:r>
            <a:r>
              <a:rPr lang="en-US" dirty="0" smtClean="0">
                <a:hlinkClick r:id="rId2"/>
              </a:rPr>
              <a:t>http://www.nps.gov/nr/publications/bulletins/nrb16a/nrb16a_II.htm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4.H.2.2 Explain the historical significance of North Carolina’s state symbols.</a:t>
            </a:r>
            <a:endParaRPr lang="en-US" sz="2400" dirty="0"/>
          </a:p>
        </p:txBody>
      </p:sp>
      <p:sp>
        <p:nvSpPr>
          <p:cNvPr id="3" name="Content Placeholder 2"/>
          <p:cNvSpPr>
            <a:spLocks noGrp="1"/>
          </p:cNvSpPr>
          <p:nvPr>
            <p:ph idx="1"/>
          </p:nvPr>
        </p:nvSpPr>
        <p:spPr/>
        <p:txBody>
          <a:bodyPr>
            <a:normAutofit fontScale="92500"/>
          </a:bodyPr>
          <a:lstStyle/>
          <a:p>
            <a:pPr>
              <a:buNone/>
            </a:pPr>
            <a:r>
              <a:rPr lang="en-US" dirty="0" smtClean="0"/>
              <a:t>To know: </a:t>
            </a:r>
          </a:p>
          <a:p>
            <a:pPr>
              <a:buNone/>
            </a:pPr>
            <a:r>
              <a:rPr lang="en-US" dirty="0" smtClean="0"/>
              <a:t> The historical significance of various place names in North Carolina. For example: The capital city of Raleigh was named for Sir Walter Raleigh, an English aristocrat, who encouraged the settlement of North Carolina. </a:t>
            </a:r>
          </a:p>
          <a:p>
            <a:pPr>
              <a:buNone/>
            </a:pPr>
            <a:endParaRPr lang="en-US" dirty="0"/>
          </a:p>
          <a:p>
            <a:pPr>
              <a:buNone/>
            </a:pPr>
            <a:r>
              <a:rPr lang="en-US" dirty="0" smtClean="0"/>
              <a:t>Key Terminology:  Historical significance- the importance of an artifact to the history, architecture, archeology, engineering or culture of a community, State, or the nation. </a:t>
            </a:r>
            <a:r>
              <a:rPr lang="en-US" dirty="0" smtClean="0">
                <a:hlinkClick r:id="rId2"/>
              </a:rPr>
              <a:t>http://www.nps.gov/nr/publications/bulletins/nrb16a/nrb16a_II.htm</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4.H.2.2 Explain the historical significance of North Carolina’s state symbols.</a:t>
            </a:r>
            <a:endParaRPr lang="en-US" sz="2400" dirty="0"/>
          </a:p>
        </p:txBody>
      </p:sp>
      <p:sp>
        <p:nvSpPr>
          <p:cNvPr id="3" name="Content Placeholder 2"/>
          <p:cNvSpPr>
            <a:spLocks noGrp="1"/>
          </p:cNvSpPr>
          <p:nvPr>
            <p:ph idx="1"/>
          </p:nvPr>
        </p:nvSpPr>
        <p:spPr/>
        <p:txBody>
          <a:bodyPr>
            <a:normAutofit/>
          </a:bodyPr>
          <a:lstStyle/>
          <a:p>
            <a:pPr>
              <a:buNone/>
            </a:pPr>
            <a:r>
              <a:rPr lang="en-US" dirty="0" smtClean="0"/>
              <a:t>To know: </a:t>
            </a:r>
          </a:p>
          <a:p>
            <a:pPr>
              <a:buNone/>
            </a:pPr>
            <a:r>
              <a:rPr lang="en-US" dirty="0" smtClean="0"/>
              <a:t> </a:t>
            </a:r>
            <a:r>
              <a:rPr lang="en-US" dirty="0" smtClean="0"/>
              <a:t>People often use symbols to exemplify the culture and history of places. </a:t>
            </a:r>
            <a:endParaRPr lang="en-US" dirty="0" smtClean="0"/>
          </a:p>
          <a:p>
            <a:pPr>
              <a:buNone/>
            </a:pPr>
            <a:endParaRPr lang="en-US" dirty="0" smtClean="0"/>
          </a:p>
          <a:p>
            <a:pPr>
              <a:buNone/>
            </a:pPr>
            <a:r>
              <a:rPr lang="en-US" dirty="0" smtClean="0"/>
              <a:t> </a:t>
            </a:r>
            <a:r>
              <a:rPr lang="en-US" dirty="0" smtClean="0"/>
              <a:t>The various symbols that were chosen to honor the culture and history of North Carolina. For example: Symbols of the Great Seal of North Carolina, the flag of North Carolina, the State bird, the State flower, etc.  The meaning of various symbols that were chosen to honor the culture and history of North Carolina.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305800" cy="5262979"/>
          </a:xfrm>
          <a:prstGeom prst="rect">
            <a:avLst/>
          </a:prstGeom>
        </p:spPr>
        <p:txBody>
          <a:bodyPr wrap="square">
            <a:spAutoFit/>
          </a:bodyPr>
          <a:lstStyle/>
          <a:p>
            <a:r>
              <a:rPr lang="en-US" sz="2400" dirty="0" smtClean="0"/>
              <a:t>For example:</a:t>
            </a:r>
          </a:p>
          <a:p>
            <a:pPr>
              <a:buFontTx/>
              <a:buChar char="-"/>
            </a:pPr>
            <a:r>
              <a:rPr lang="en-US" sz="2400" b="1" dirty="0" smtClean="0">
                <a:solidFill>
                  <a:schemeClr val="tx2">
                    <a:lumMod val="75000"/>
                  </a:schemeClr>
                </a:solidFill>
              </a:rPr>
              <a:t>Landscape</a:t>
            </a:r>
            <a:r>
              <a:rPr lang="en-US" sz="2400" dirty="0" smtClean="0"/>
              <a:t>: Lush green country-sides that were once used for farmland have been turned into housing developments and neighborhoods with businesses and shopping centers.</a:t>
            </a:r>
          </a:p>
          <a:p>
            <a:pPr>
              <a:buFontTx/>
              <a:buChar char="-"/>
            </a:pPr>
            <a:endParaRPr lang="en-US" sz="2400" dirty="0" smtClean="0"/>
          </a:p>
          <a:p>
            <a:pPr>
              <a:buFontTx/>
              <a:buChar char="-"/>
            </a:pPr>
            <a:r>
              <a:rPr lang="en-US" sz="2400" b="1" dirty="0" smtClean="0">
                <a:solidFill>
                  <a:schemeClr val="tx2">
                    <a:lumMod val="75000"/>
                  </a:schemeClr>
                </a:solidFill>
              </a:rPr>
              <a:t>Population</a:t>
            </a:r>
            <a:r>
              <a:rPr lang="en-US" sz="2400" dirty="0" smtClean="0"/>
              <a:t>: Population changes in urban locations have had growth patterns which were a result of a business-oriented state government and the enterprise of industrialists.</a:t>
            </a:r>
          </a:p>
          <a:p>
            <a:pPr>
              <a:buFontTx/>
              <a:buChar char="-"/>
            </a:pPr>
            <a:endParaRPr lang="en-US" sz="2400" dirty="0"/>
          </a:p>
          <a:p>
            <a:pPr>
              <a:buFontTx/>
              <a:buChar char="-"/>
            </a:pPr>
            <a:r>
              <a:rPr lang="en-US" sz="2400" dirty="0" smtClean="0"/>
              <a:t> </a:t>
            </a:r>
            <a:r>
              <a:rPr lang="en-US" sz="2400" b="1" dirty="0" smtClean="0">
                <a:solidFill>
                  <a:schemeClr val="tx2">
                    <a:lumMod val="75000"/>
                  </a:schemeClr>
                </a:solidFill>
              </a:rPr>
              <a:t>Transportation and Communication</a:t>
            </a:r>
            <a:r>
              <a:rPr lang="en-US" sz="2400" dirty="0" smtClean="0"/>
              <a:t>: Canals, railroads, development of roads, bridges, automobiles, and airplanes have helped solve the problem of transportation and inventions of telephones, digital technology, etc. have helped with communication.</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4.G.1.2 Explain the impact that human activity has on the availability of natural resources in North Carolina. </a:t>
            </a:r>
            <a:endParaRPr lang="en-US" sz="3200" dirty="0"/>
          </a:p>
        </p:txBody>
      </p:sp>
      <p:sp>
        <p:nvSpPr>
          <p:cNvPr id="3" name="Content Placeholder 2"/>
          <p:cNvSpPr>
            <a:spLocks noGrp="1"/>
          </p:cNvSpPr>
          <p:nvPr>
            <p:ph idx="1"/>
          </p:nvPr>
        </p:nvSpPr>
        <p:spPr/>
        <p:txBody>
          <a:bodyPr>
            <a:normAutofit fontScale="92500"/>
          </a:bodyPr>
          <a:lstStyle/>
          <a:p>
            <a:r>
              <a:rPr lang="en-US" dirty="0" smtClean="0"/>
              <a:t> When preventable measures are not taken, human activity may result in consequences for the environment and people of a region.  For example: Rural areas have changed as trees have been cut down. </a:t>
            </a:r>
          </a:p>
          <a:p>
            <a:endParaRPr lang="en-US" dirty="0" smtClean="0"/>
          </a:p>
          <a:p>
            <a:r>
              <a:rPr lang="en-US" dirty="0" smtClean="0"/>
              <a:t>The availability of natural resources may be dictated by human action. For example: Polluting water has a negative impact on wildlife and humans by making them sick. Conserving water has a positive impact on humans and wildlife because it is an essential part of life.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Natural resources are crucial for economic and social life in North Carolina. </a:t>
            </a:r>
          </a:p>
          <a:p>
            <a:r>
              <a:rPr lang="en-US" dirty="0" smtClean="0"/>
              <a:t>The relationship between the consumption and conservation of natural resources. </a:t>
            </a:r>
          </a:p>
          <a:p>
            <a:endParaRPr lang="en-US" dirty="0" smtClean="0"/>
          </a:p>
          <a:p>
            <a:r>
              <a:rPr lang="en-US" dirty="0" smtClean="0"/>
              <a:t> Reasons why people impact natural resources, past and present.</a:t>
            </a:r>
          </a:p>
          <a:p>
            <a:endParaRPr lang="en-US" dirty="0"/>
          </a:p>
          <a:p>
            <a:r>
              <a:rPr lang="en-US" dirty="0" smtClean="0"/>
              <a:t>The ways pollution from automobiles, industry and waste products present challenges for keeping the land, air and water clean.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Key Terminology: </a:t>
            </a:r>
          </a:p>
          <a:p>
            <a:pPr>
              <a:buNone/>
            </a:pPr>
            <a:r>
              <a:rPr lang="en-US" dirty="0"/>
              <a:t>	</a:t>
            </a:r>
            <a:r>
              <a:rPr lang="en-US" dirty="0" smtClean="0"/>
              <a:t> </a:t>
            </a:r>
            <a:r>
              <a:rPr lang="en-US" dirty="0" smtClean="0">
                <a:hlinkClick r:id="rId2"/>
              </a:rPr>
              <a:t>Natural resources- </a:t>
            </a:r>
            <a:r>
              <a:rPr lang="en-US" dirty="0" smtClean="0"/>
              <a:t>anything from the natural environment that people use to meet their needs. They are “gifts of nature” that are present without human intervention.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tx2">
                    <a:lumMod val="75000"/>
                  </a:schemeClr>
                </a:solidFill>
              </a:rPr>
              <a:t>4.G.1.3 Exemplify the interactions of various peoples, places and cultures in terms of adaptation and modification of the environment. </a:t>
            </a:r>
            <a:endParaRPr lang="en-US" sz="2800" b="1" dirty="0">
              <a:solidFill>
                <a:schemeClr val="tx2">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Historical events and issues have often been driven by interactions between people and their physical environment. For example: The growth of slave populations to facilitate the tobacco industry led to North Carolina as a major agricultural center.</a:t>
            </a:r>
          </a:p>
          <a:p>
            <a:endParaRPr lang="en-US" dirty="0" smtClean="0"/>
          </a:p>
          <a:p>
            <a:r>
              <a:rPr lang="en-US" dirty="0" smtClean="0"/>
              <a:t>Interactions between people, places, and cultures are often shaped by and shape the physical environment. For example: People build dams, plow and irrigate fields, build houses, schools, and shopping centers to modify the environment. </a:t>
            </a:r>
          </a:p>
          <a:p>
            <a:endParaRPr lang="en-US" dirty="0"/>
          </a:p>
          <a:p>
            <a:r>
              <a:rPr lang="en-US" dirty="0" smtClean="0"/>
              <a:t>Individuals and businesses often depend on and modify the physical environment to meet their needs. For example: Businesses and resorts have been created near the ocean and mountains in the state to accommodate tourism.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2">
                    <a:lumMod val="75000"/>
                  </a:schemeClr>
                </a:solidFill>
              </a:rPr>
              <a:t>4.G.1.3 Exemplify the interactions of various peoples, places and cultures in terms of adaptation and modification of the environment. </a:t>
            </a:r>
            <a:endParaRPr lang="en-US" sz="2400" dirty="0"/>
          </a:p>
        </p:txBody>
      </p:sp>
      <p:sp>
        <p:nvSpPr>
          <p:cNvPr id="3" name="Content Placeholder 2"/>
          <p:cNvSpPr>
            <a:spLocks noGrp="1"/>
          </p:cNvSpPr>
          <p:nvPr>
            <p:ph idx="1"/>
          </p:nvPr>
        </p:nvSpPr>
        <p:spPr/>
        <p:txBody>
          <a:bodyPr>
            <a:normAutofit/>
          </a:bodyPr>
          <a:lstStyle/>
          <a:p>
            <a:r>
              <a:rPr lang="en-US" dirty="0" smtClean="0"/>
              <a:t>Examples of modifications and adaptations of the environment that reflect the interaction of peoples, places, and cultures.</a:t>
            </a:r>
          </a:p>
          <a:p>
            <a:r>
              <a:rPr lang="en-US" dirty="0" smtClean="0"/>
              <a:t>The advancement of transportation, technology, tourism, forestry and housing developments caused changes in the environment in North Carolina. For example: changes include more highways through and around mountains, less trees due to roadways, longer bridges to coastal tourist sites, etc.</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2259</Words>
  <Application>Microsoft Office PowerPoint</Application>
  <PresentationFormat>On-screen Show (4:3)</PresentationFormat>
  <Paragraphs>133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4th Grade Social Studies</vt:lpstr>
      <vt:lpstr>Geography and Environmental Literacy</vt:lpstr>
      <vt:lpstr>Slide 3</vt:lpstr>
      <vt:lpstr>Slide 4</vt:lpstr>
      <vt:lpstr>4.G.1.2 Explain the impact that human activity has on the availability of natural resources in North Carolina. </vt:lpstr>
      <vt:lpstr>Slide 6</vt:lpstr>
      <vt:lpstr>Slide 7</vt:lpstr>
      <vt:lpstr>4.G.1.3 Exemplify the interactions of various peoples, places and cultures in terms of adaptation and modification of the environment. </vt:lpstr>
      <vt:lpstr>4.G.1.3 Exemplify the interactions of various peoples, places and cultures in terms of adaptation and modification of the environment. </vt:lpstr>
      <vt:lpstr>4.G.1.3 Exemplify the interactions of various peoples, places and cultures in terms of adaptation and modification of the environment. </vt:lpstr>
      <vt:lpstr>Slide 11</vt:lpstr>
      <vt:lpstr>4.G.1.4 Explain the impact of technology (communication, transportation, inventions, etc.) on North Carolina’s citizens, past and present.</vt:lpstr>
      <vt:lpstr>4.G.1.4 Explain the impact of technology (communication, transportation, inventions, etc.) on North Carolina’s citizens, past and present.</vt:lpstr>
      <vt:lpstr>4.G.1.4 Explain the impact of technology (communication, transportation, inventions, etc.) on North Carolina’s citizens, past and present.</vt:lpstr>
      <vt:lpstr>Essential Standard: 4.H.1 Analyze the chronology of key historical events in North Carolina history. </vt:lpstr>
      <vt:lpstr>4.H.1.1 Summarize the change in cultures, everyday life and status of indigenous American Indian groups in NC before and after European exploration.</vt:lpstr>
      <vt:lpstr>4.H.1.1 Summarize the change in cultures, everyday life and status of indigenous American Indian groups in NC before and after European exploration.</vt:lpstr>
      <vt:lpstr>4.H.1.2 Explain how and why North Carolina was established.</vt:lpstr>
      <vt:lpstr>4.H.1.2 Explain how and why North Carolina was established.</vt:lpstr>
      <vt:lpstr>4.H.1.2 Explain how and why North Carolina was established.</vt:lpstr>
      <vt:lpstr>4.H.1.3 Explain how people, events and developments brought about changes to communities in various regions of N.C. </vt:lpstr>
      <vt:lpstr>4.H.1.3 Explain how people, events and developments brought about changes to communities in various regions of N.C. </vt:lpstr>
      <vt:lpstr>4.H.1.3 Explain how people, events and developments brought about changes to communities in various regions of N.C. </vt:lpstr>
      <vt:lpstr>4.H.1.3 Explain how people, events and developments brought about changes to communities in various regions of N.C. </vt:lpstr>
      <vt:lpstr>Essential Standard: 4.H.2 Understand how notable structures, symbols, and place names are significant to North Carolina. </vt:lpstr>
      <vt:lpstr>4.H.2.1 Explain why important buildings, statues, monuments, and place names are associated with the state's history. </vt:lpstr>
      <vt:lpstr>4.H.2.1 Explain why important buildings, statues, monuments, and place names are associated with the state's history. </vt:lpstr>
      <vt:lpstr>4.H.2.1 Explain why important buildings, statues, monuments, and place names are associated with the state's history. </vt:lpstr>
      <vt:lpstr>4.H.2.1 Explain why important buildings, statues, monuments, and place names are associated with the state's history. </vt:lpstr>
      <vt:lpstr>4.H.2.1 Explain why important buildings, statues, monuments, and place names are associated with the state's history. </vt:lpstr>
      <vt:lpstr>4.H.2.1 Explain why important buildings, statues, monuments, and place names are associated with the state's history. </vt:lpstr>
      <vt:lpstr>4.H.2.2 Explain the historical significance of North Carolina’s state symbols.</vt:lpstr>
      <vt:lpstr>4.H.2.2 Explain the historical significance of North Carolina’s state symbols.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Grade Social Studies</dc:title>
  <dc:creator>YangYang</dc:creator>
  <cp:lastModifiedBy>YangYang</cp:lastModifiedBy>
  <cp:revision>9</cp:revision>
  <dcterms:created xsi:type="dcterms:W3CDTF">2016-07-29T17:36:40Z</dcterms:created>
  <dcterms:modified xsi:type="dcterms:W3CDTF">2016-07-29T18:48:38Z</dcterms:modified>
</cp:coreProperties>
</file>